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4" r:id="rId11"/>
    <p:sldId id="269" r:id="rId12"/>
    <p:sldId id="265" r:id="rId13"/>
    <p:sldId id="270" r:id="rId14"/>
    <p:sldId id="271" r:id="rId15"/>
    <p:sldId id="272" r:id="rId16"/>
    <p:sldId id="273" r:id="rId17"/>
    <p:sldId id="267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DE3"/>
    <a:srgbClr val="FFC000"/>
    <a:srgbClr val="FF0000"/>
    <a:srgbClr val="FB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1500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366929" y="1560856"/>
            <a:ext cx="8361229" cy="2098226"/>
          </a:xfrm>
        </p:spPr>
        <p:txBody>
          <a:bodyPr/>
          <a:lstStyle/>
          <a:p>
            <a:pPr algn="r"/>
            <a:r>
              <a:rPr lang="pt-BR" sz="3600" b="1" dirty="0" smtClean="0"/>
              <a:t>Trabalho prático de fundamentos de banco de dados 2018/1</a:t>
            </a:r>
            <a:endParaRPr lang="pt-BR" sz="3600" b="1" dirty="0"/>
          </a:p>
        </p:txBody>
      </p:sp>
      <p:sp>
        <p:nvSpPr>
          <p:cNvPr id="4" name="CaixaDeTexto 3"/>
          <p:cNvSpPr txBox="1"/>
          <p:nvPr/>
        </p:nvSpPr>
        <p:spPr>
          <a:xfrm>
            <a:off x="5087353" y="3792432"/>
            <a:ext cx="636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Integrantes: Gabriel Gomes, Otávio Mello, Ricardo Kunde</a:t>
            </a:r>
            <a:endParaRPr lang="pt-BR" dirty="0"/>
          </a:p>
        </p:txBody>
      </p:sp>
      <p:pic>
        <p:nvPicPr>
          <p:cNvPr id="1026" name="Picture 2" descr="Image result for databa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34" y="3007477"/>
            <a:ext cx="3850523" cy="385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09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SEGUNDA FORMA NORMAL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094244" y="971550"/>
            <a:ext cx="9601200" cy="457200"/>
          </a:xfrm>
        </p:spPr>
        <p:txBody>
          <a:bodyPr/>
          <a:lstStyle/>
          <a:p>
            <a:pPr marL="0" indent="0">
              <a:buNone/>
            </a:pPr>
            <a:r>
              <a:rPr lang="pt-BR" i="1" dirty="0" smtClean="0"/>
              <a:t>Solução</a:t>
            </a:r>
            <a:endParaRPr lang="pt-BR" i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8742" t="24394" r="28147" b="17211"/>
          <a:stretch/>
        </p:blipFill>
        <p:spPr>
          <a:xfrm>
            <a:off x="3200399" y="1428751"/>
            <a:ext cx="6704831" cy="510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3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SEGUNDA FORMA NORMAL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094244" y="971550"/>
            <a:ext cx="9601200" cy="457200"/>
          </a:xfrm>
        </p:spPr>
        <p:txBody>
          <a:bodyPr/>
          <a:lstStyle/>
          <a:p>
            <a:pPr marL="0" indent="0">
              <a:buNone/>
            </a:pPr>
            <a:r>
              <a:rPr lang="pt-BR" i="1" dirty="0" smtClean="0"/>
              <a:t>Solução</a:t>
            </a:r>
            <a:endParaRPr lang="pt-BR" i="1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28427" t="24020" r="34021" b="41278"/>
          <a:stretch/>
        </p:blipFill>
        <p:spPr>
          <a:xfrm>
            <a:off x="2639376" y="1897190"/>
            <a:ext cx="8051035" cy="418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5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33524" y="525056"/>
            <a:ext cx="9601200" cy="1485900"/>
          </a:xfrm>
        </p:spPr>
        <p:txBody>
          <a:bodyPr/>
          <a:lstStyle/>
          <a:p>
            <a:pPr algn="ctr"/>
            <a:r>
              <a:rPr lang="pt-BR" dirty="0" smtClean="0"/>
              <a:t>TERCEIRA FORMA NORMAL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3000" y="1446990"/>
            <a:ext cx="10382249" cy="2136669"/>
          </a:xfrm>
        </p:spPr>
        <p:txBody>
          <a:bodyPr/>
          <a:lstStyle/>
          <a:p>
            <a:pPr marL="0" indent="0" algn="ctr">
              <a:buNone/>
            </a:pPr>
            <a:r>
              <a:rPr lang="pt-BR" b="1" dirty="0" smtClean="0"/>
              <a:t>Modelo 3FN</a:t>
            </a:r>
          </a:p>
          <a:p>
            <a:pPr lvl="1" algn="just"/>
            <a:r>
              <a:rPr lang="pt-BR" dirty="0" smtClean="0"/>
              <a:t>“Uma tabela encontra-se na terceira forma normal, quando</a:t>
            </a:r>
            <a:r>
              <a:rPr lang="pt-BR" b="1" dirty="0" smtClean="0"/>
              <a:t> está na 1FN e na 2FN</a:t>
            </a:r>
            <a:r>
              <a:rPr lang="pt-BR" dirty="0" smtClean="0"/>
              <a:t>, </a:t>
            </a:r>
            <a:r>
              <a:rPr lang="pt-BR" b="1" dirty="0" smtClean="0"/>
              <a:t>e não contém dependências transitivas</a:t>
            </a:r>
            <a:r>
              <a:rPr lang="pt-BR" dirty="0" smtClean="0"/>
              <a:t>.”</a:t>
            </a:r>
          </a:p>
          <a:p>
            <a:pPr lvl="1" algn="just"/>
            <a:r>
              <a:rPr lang="pt-BR" dirty="0" smtClean="0"/>
              <a:t>“Dependências transitivas ocorrem </a:t>
            </a:r>
            <a:r>
              <a:rPr lang="pt-BR" b="1" dirty="0" smtClean="0"/>
              <a:t>quando uma coluna que não seja chave primária depende de outra que também não seja</a:t>
            </a:r>
            <a:r>
              <a:rPr lang="pt-BR" dirty="0" smtClean="0"/>
              <a:t>.”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5412723" y="3583659"/>
            <a:ext cx="1989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Year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6625115" y="3589340"/>
            <a:ext cx="1989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Summer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6189552" y="3774006"/>
            <a:ext cx="4355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Espaço Reservado para Conteúdo 2"/>
          <p:cNvSpPr txBox="1">
            <a:spLocks/>
          </p:cNvSpPr>
          <p:nvPr/>
        </p:nvSpPr>
        <p:spPr>
          <a:xfrm>
            <a:off x="1806554" y="4608894"/>
            <a:ext cx="9718695" cy="2136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Franklin Gothic Book" panose="020B0503020102020204" pitchFamily="34" charset="0"/>
              <a:buNone/>
            </a:pPr>
            <a:r>
              <a:rPr lang="pt-BR" dirty="0" smtClean="0"/>
              <a:t>Em uma observação inicial obteve-se a ideia de que Year determina Summer (analisando a tabela), porém, com uma pesquisa sobre como funcionam as estações no universo de Game of Thrones, descobriu-se que suas durações são imprevisíveis e, logo, um verão poderia durar décadas ou meses. Dessa forma, optou-se por não considera-la uma dependência transitiva.</a:t>
            </a:r>
          </a:p>
        </p:txBody>
      </p:sp>
    </p:spTree>
    <p:extLst>
      <p:ext uri="{BB962C8B-B14F-4D97-AF65-F5344CB8AC3E}">
        <p14:creationId xmlns:p14="http://schemas.microsoft.com/office/powerpoint/2010/main" val="319242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624964" y="564244"/>
            <a:ext cx="9601200" cy="1485900"/>
          </a:xfrm>
        </p:spPr>
        <p:txBody>
          <a:bodyPr/>
          <a:lstStyle/>
          <a:p>
            <a:pPr algn="ctr"/>
            <a:r>
              <a:rPr lang="pt-BR" dirty="0" smtClean="0"/>
              <a:t>TERCEIRA FORMA NORMAL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l="20818" t="28302" r="72656" b="12590"/>
          <a:stretch/>
        </p:blipFill>
        <p:spPr>
          <a:xfrm>
            <a:off x="2573383" y="1750422"/>
            <a:ext cx="849086" cy="4323807"/>
          </a:xfrm>
          <a:prstGeom prst="rect">
            <a:avLst/>
          </a:prstGeom>
        </p:spPr>
      </p:pic>
      <p:sp>
        <p:nvSpPr>
          <p:cNvPr id="9" name="Seta para a Direita 8"/>
          <p:cNvSpPr/>
          <p:nvPr/>
        </p:nvSpPr>
        <p:spPr>
          <a:xfrm>
            <a:off x="3664131" y="2297250"/>
            <a:ext cx="927463" cy="36648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Seta para a Direita 9"/>
          <p:cNvSpPr/>
          <p:nvPr/>
        </p:nvSpPr>
        <p:spPr>
          <a:xfrm>
            <a:off x="3664131" y="3589747"/>
            <a:ext cx="927463" cy="36648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Seta para a Direita 10"/>
          <p:cNvSpPr/>
          <p:nvPr/>
        </p:nvSpPr>
        <p:spPr>
          <a:xfrm>
            <a:off x="3664131" y="5020493"/>
            <a:ext cx="927463" cy="366485"/>
          </a:xfrm>
          <a:prstGeom prst="rightArrow">
            <a:avLst/>
          </a:prstGeom>
          <a:solidFill>
            <a:srgbClr val="C00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5042263" y="2265947"/>
            <a:ext cx="3971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No ano 298 será sempre Verão.</a:t>
            </a: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042263" y="3633947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No ano 299 também será sempre Verão.</a:t>
            </a:r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5042262" y="4922482"/>
            <a:ext cx="5473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No ano 300 será inverno, sem previsão de fim do mesmo (podendo durar o ano de 300 inteiro ou alguns meses).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4961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5393" y="659674"/>
            <a:ext cx="9601200" cy="1485900"/>
          </a:xfrm>
        </p:spPr>
        <p:txBody>
          <a:bodyPr/>
          <a:lstStyle/>
          <a:p>
            <a:pPr algn="ctr"/>
            <a:r>
              <a:rPr lang="pt-BR" u="sng" dirty="0" smtClean="0"/>
              <a:t>AJUSTES</a:t>
            </a:r>
            <a:endParaRPr lang="pt-BR" u="sng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6541" t="45446" r="23763" b="22233"/>
          <a:stretch/>
        </p:blipFill>
        <p:spPr>
          <a:xfrm>
            <a:off x="1979186" y="1766752"/>
            <a:ext cx="8993614" cy="3288575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060056" y="5277394"/>
            <a:ext cx="7380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Julgamos a necessidade de criar uma tabela região, visto que há muita repetição dentro da coluna.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54333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6942" t="24553" r="26875" b="22411"/>
          <a:stretch/>
        </p:blipFill>
        <p:spPr>
          <a:xfrm>
            <a:off x="1267097" y="1449976"/>
            <a:ext cx="6008914" cy="3879669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636205" y="476794"/>
            <a:ext cx="9601200" cy="1485900"/>
          </a:xfrm>
        </p:spPr>
        <p:txBody>
          <a:bodyPr/>
          <a:lstStyle/>
          <a:p>
            <a:pPr algn="ctr"/>
            <a:r>
              <a:rPr lang="pt-BR" u="sng" dirty="0" smtClean="0"/>
              <a:t>AJUSTES</a:t>
            </a:r>
            <a:endParaRPr lang="pt-BR" u="sng" dirty="0"/>
          </a:p>
        </p:txBody>
      </p:sp>
      <p:sp>
        <p:nvSpPr>
          <p:cNvPr id="6" name="CaixaDeTexto 5"/>
          <p:cNvSpPr txBox="1"/>
          <p:nvPr/>
        </p:nvSpPr>
        <p:spPr>
          <a:xfrm>
            <a:off x="4640662" y="1639528"/>
            <a:ext cx="2530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A divisão em duas tabelas que havia sido feita na 2FN.</a:t>
            </a:r>
            <a:endParaRPr lang="pt-BR" sz="1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4385936" y="3484586"/>
            <a:ext cx="2668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dirty="0" smtClean="0"/>
              <a:t>Location é um atributo opcional, podendo estar em branco.</a:t>
            </a:r>
            <a:endParaRPr lang="pt-BR" sz="1400" dirty="0"/>
          </a:p>
        </p:txBody>
      </p:sp>
      <p:cxnSp>
        <p:nvCxnSpPr>
          <p:cNvPr id="10" name="Conector Angulado 9"/>
          <p:cNvCxnSpPr/>
          <p:nvPr/>
        </p:nvCxnSpPr>
        <p:spPr>
          <a:xfrm>
            <a:off x="7391189" y="4376057"/>
            <a:ext cx="1818125" cy="1208971"/>
          </a:xfrm>
          <a:prstGeom prst="bentConnector3">
            <a:avLst>
              <a:gd name="adj1" fmla="val 99575"/>
            </a:avLst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6946553" y="5585028"/>
            <a:ext cx="4968540" cy="8302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 err="1"/>
              <a:t>location_battle</a:t>
            </a:r>
            <a:r>
              <a:rPr lang="en-US" sz="2000" dirty="0"/>
              <a:t>(</a:t>
            </a:r>
            <a:r>
              <a:rPr lang="en-US" sz="2000" b="1" u="sng" dirty="0" err="1"/>
              <a:t>battle_number</a:t>
            </a:r>
            <a:r>
              <a:rPr lang="en-US" sz="2000" dirty="0"/>
              <a:t>,  </a:t>
            </a:r>
            <a:r>
              <a:rPr lang="en-US" sz="2000" dirty="0" err="1"/>
              <a:t>id_location</a:t>
            </a:r>
            <a:r>
              <a:rPr lang="en-US" sz="2000" dirty="0"/>
              <a:t>) </a:t>
            </a:r>
            <a:endParaRPr lang="en-US" sz="2000" dirty="0" smtClean="0"/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 err="1" smtClean="0"/>
              <a:t>region_battle</a:t>
            </a:r>
            <a:r>
              <a:rPr lang="en-US" sz="2000" dirty="0" smtClean="0"/>
              <a:t>(</a:t>
            </a:r>
            <a:r>
              <a:rPr lang="en-US" sz="2000" b="1" u="sng" dirty="0" err="1" smtClean="0"/>
              <a:t>battle_number</a:t>
            </a:r>
            <a:r>
              <a:rPr lang="en-US" sz="2000" dirty="0"/>
              <a:t>, </a:t>
            </a:r>
            <a:r>
              <a:rPr lang="en-US" sz="2000" dirty="0" err="1"/>
              <a:t>id_region</a:t>
            </a:r>
            <a:r>
              <a:rPr lang="en-US" sz="2000" dirty="0"/>
              <a:t>) </a:t>
            </a:r>
            <a:endParaRPr lang="pt-BR" sz="20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7478403" y="1676271"/>
            <a:ext cx="44366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Criou-se duas tabelas para determinar em que região e que localização ocorreram as batalhas (lembrando que uma batalha pode ter ocorrido em duas localidades distintas).</a:t>
            </a:r>
            <a:endParaRPr lang="pt-BR" dirty="0"/>
          </a:p>
        </p:txBody>
      </p:sp>
      <p:sp>
        <p:nvSpPr>
          <p:cNvPr id="2" name="Retângulo 1"/>
          <p:cNvSpPr/>
          <p:nvPr/>
        </p:nvSpPr>
        <p:spPr>
          <a:xfrm>
            <a:off x="1492514" y="4947555"/>
            <a:ext cx="3582571" cy="238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7391189" y="3125240"/>
            <a:ext cx="4523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As tabelas recebem referência de </a:t>
            </a:r>
            <a:r>
              <a:rPr lang="pt-BR" b="1" dirty="0" err="1" smtClean="0"/>
              <a:t>location</a:t>
            </a:r>
            <a:r>
              <a:rPr lang="pt-BR" b="1" dirty="0" smtClean="0"/>
              <a:t> e region.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700917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675393" y="659674"/>
            <a:ext cx="9601200" cy="1485900"/>
          </a:xfrm>
        </p:spPr>
        <p:txBody>
          <a:bodyPr/>
          <a:lstStyle/>
          <a:p>
            <a:pPr algn="ctr"/>
            <a:r>
              <a:rPr lang="pt-BR" u="sng" dirty="0" smtClean="0"/>
              <a:t>AJUSTES</a:t>
            </a:r>
            <a:endParaRPr lang="pt-BR" u="sng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28805" t="45784" r="28693" b="40327"/>
          <a:stretch/>
        </p:blipFill>
        <p:spPr>
          <a:xfrm>
            <a:off x="2866193" y="2145574"/>
            <a:ext cx="7558879" cy="138877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8778238" y="3109799"/>
            <a:ext cx="770709" cy="293913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074" name="Picture 2" descr="Image result for X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340" y="3076944"/>
            <a:ext cx="814507" cy="35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2628346" y="1594297"/>
            <a:ext cx="8295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 smtClean="0"/>
              <a:t>Remove region da tabela battles, pois criamos uma tabela única para ela.</a:t>
            </a:r>
            <a:endParaRPr lang="pt-BR" sz="2000" dirty="0"/>
          </a:p>
        </p:txBody>
      </p:sp>
      <p:sp>
        <p:nvSpPr>
          <p:cNvPr id="9" name="Retângulo 8"/>
          <p:cNvSpPr/>
          <p:nvPr/>
        </p:nvSpPr>
        <p:spPr>
          <a:xfrm>
            <a:off x="1834681" y="3885210"/>
            <a:ext cx="9621898" cy="965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Verificamos </a:t>
            </a:r>
            <a:r>
              <a:rPr lang="pt-BR" dirty="0" smtClean="0"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também que </a:t>
            </a:r>
            <a:r>
              <a:rPr lang="pt-BR" dirty="0"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colunas attacker_1, attacker_2, attacker_3, attacker_4, defender_1, defender_2, defender_3, defender_4, se referem as casas de </a:t>
            </a:r>
            <a:r>
              <a:rPr lang="pt-BR" i="1" dirty="0"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Game of Thrones</a:t>
            </a:r>
            <a:r>
              <a:rPr lang="pt-BR" dirty="0"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Portanto </a:t>
            </a:r>
            <a:r>
              <a:rPr lang="pt-BR" dirty="0" smtClean="0"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possuem </a:t>
            </a:r>
            <a:r>
              <a:rPr lang="pt-BR" dirty="0"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mesmo tipo de dado. </a:t>
            </a:r>
            <a:r>
              <a:rPr lang="pt-BR" b="1" dirty="0"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Optamos por transformar essas colunas em 3 tabelas</a:t>
            </a:r>
            <a:r>
              <a:rPr lang="pt-BR" b="1" dirty="0" smtClean="0"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pt-B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/>
          <a:srcRect l="29150" t="55703" r="48862" b="31261"/>
          <a:stretch/>
        </p:blipFill>
        <p:spPr>
          <a:xfrm>
            <a:off x="4679141" y="5201533"/>
            <a:ext cx="3932978" cy="131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844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TERCEIRA FORMA NORMAL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439703" y="971550"/>
            <a:ext cx="9601200" cy="457200"/>
          </a:xfrm>
        </p:spPr>
        <p:txBody>
          <a:bodyPr/>
          <a:lstStyle/>
          <a:p>
            <a:pPr marL="0" indent="0">
              <a:buNone/>
            </a:pPr>
            <a:r>
              <a:rPr lang="pt-BR" i="1" dirty="0" smtClean="0"/>
              <a:t>Solução</a:t>
            </a:r>
            <a:endParaRPr lang="pt-BR" i="1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28778" t="32536" r="28228" b="18015"/>
          <a:stretch/>
        </p:blipFill>
        <p:spPr>
          <a:xfrm>
            <a:off x="3211321" y="1570718"/>
            <a:ext cx="7530354" cy="486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99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TERCEIRA FORMA NORMAL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439703" y="971550"/>
            <a:ext cx="9601200" cy="457200"/>
          </a:xfrm>
        </p:spPr>
        <p:txBody>
          <a:bodyPr/>
          <a:lstStyle/>
          <a:p>
            <a:pPr marL="0" indent="0">
              <a:buNone/>
            </a:pPr>
            <a:r>
              <a:rPr lang="pt-BR" i="1" dirty="0" smtClean="0"/>
              <a:t>Solução</a:t>
            </a:r>
            <a:endParaRPr lang="pt-BR" i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29089" t="36581" r="36702" b="9374"/>
          <a:stretch/>
        </p:blipFill>
        <p:spPr>
          <a:xfrm>
            <a:off x="3617258" y="1428750"/>
            <a:ext cx="5822577" cy="517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5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TERCEIRA FORMA NORMAL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439703" y="971550"/>
            <a:ext cx="9601200" cy="457200"/>
          </a:xfrm>
        </p:spPr>
        <p:txBody>
          <a:bodyPr/>
          <a:lstStyle/>
          <a:p>
            <a:pPr marL="0" indent="0">
              <a:buNone/>
            </a:pPr>
            <a:r>
              <a:rPr lang="pt-BR" i="1" dirty="0" smtClean="0"/>
              <a:t>Solução</a:t>
            </a:r>
            <a:endParaRPr lang="pt-BR" i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8287" t="38603" r="44757" b="18808"/>
          <a:stretch/>
        </p:blipFill>
        <p:spPr>
          <a:xfrm>
            <a:off x="3832411" y="1435474"/>
            <a:ext cx="5432612" cy="482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2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32412" y="669300"/>
            <a:ext cx="9601200" cy="1485900"/>
          </a:xfrm>
        </p:spPr>
        <p:txBody>
          <a:bodyPr/>
          <a:lstStyle/>
          <a:p>
            <a:r>
              <a:rPr lang="pt-BR" b="1" dirty="0" smtClean="0"/>
              <a:t>ETAPA 1- DADOS UTILIZADOS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-1295400" y="1412250"/>
            <a:ext cx="9601200" cy="4216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 smtClean="0"/>
              <a:t>Nome: </a:t>
            </a:r>
            <a:r>
              <a:rPr lang="pt-BR" dirty="0" smtClean="0"/>
              <a:t>Batalhas em </a:t>
            </a:r>
            <a:r>
              <a:rPr lang="pt-BR" i="1" dirty="0" smtClean="0"/>
              <a:t>Game of Thrones</a:t>
            </a:r>
          </a:p>
          <a:p>
            <a:pPr lvl="1"/>
            <a:endParaRPr lang="pt-BR" dirty="0" smtClean="0"/>
          </a:p>
          <a:p>
            <a:pPr lvl="1"/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007" y="2170752"/>
            <a:ext cx="9912917" cy="3649649"/>
          </a:xfrm>
          <a:prstGeom prst="rect">
            <a:avLst/>
          </a:prstGeom>
        </p:spPr>
      </p:pic>
      <p:pic>
        <p:nvPicPr>
          <p:cNvPr id="1026" name="Picture 2" descr="Image result for game of thrones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3361" y="477549"/>
            <a:ext cx="2822001" cy="124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7507705" y="3288530"/>
            <a:ext cx="2213811" cy="172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7507705" y="3520450"/>
            <a:ext cx="2443119" cy="172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10117931" y="3288530"/>
            <a:ext cx="933275" cy="172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10117931" y="3526735"/>
            <a:ext cx="933276" cy="172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7423233" y="3214813"/>
            <a:ext cx="22982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Número da mortes principais </a:t>
            </a:r>
            <a:endParaRPr lang="pt-BR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7423232" y="3483591"/>
            <a:ext cx="22982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Número de capturas principais </a:t>
            </a:r>
            <a:endParaRPr lang="pt-BR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10053358" y="3214813"/>
            <a:ext cx="22982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numérico</a:t>
            </a:r>
            <a:endParaRPr lang="pt-BR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10053358" y="3476586"/>
            <a:ext cx="22982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numérico</a:t>
            </a:r>
            <a:endParaRPr lang="pt-BR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75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98171" y="777241"/>
            <a:ext cx="9601200" cy="1485900"/>
          </a:xfrm>
        </p:spPr>
        <p:txBody>
          <a:bodyPr/>
          <a:lstStyle/>
          <a:p>
            <a:pPr algn="ctr"/>
            <a:r>
              <a:rPr lang="pt-BR" dirty="0" smtClean="0"/>
              <a:t>ETAPA 3 – DIAGRAMA 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5737" y="3276600"/>
            <a:ext cx="9601200" cy="3581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800" dirty="0" smtClean="0"/>
              <a:t>Com base na tabela normalizada, elaborou-se o seguinte </a:t>
            </a:r>
            <a:r>
              <a:rPr lang="pt-BR" sz="2800" b="1" dirty="0" smtClean="0"/>
              <a:t>Diagrama Entidade Relacional</a:t>
            </a:r>
            <a:r>
              <a:rPr lang="pt-BR" sz="2800" dirty="0" smtClean="0"/>
              <a:t>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600090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143693" y="0"/>
            <a:ext cx="1071154" cy="6858000"/>
          </a:xfrm>
          <a:prstGeom prst="rect">
            <a:avLst/>
          </a:prstGeom>
          <a:solidFill>
            <a:srgbClr val="EFE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245" y="124991"/>
            <a:ext cx="8163976" cy="660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582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63040" y="672737"/>
            <a:ext cx="9601200" cy="1485900"/>
          </a:xfrm>
        </p:spPr>
        <p:txBody>
          <a:bodyPr/>
          <a:lstStyle/>
          <a:p>
            <a:pPr algn="ctr"/>
            <a:r>
              <a:rPr lang="pt-BR" dirty="0" smtClean="0"/>
              <a:t>ETAPA 4 – CARGA DE DADOS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309438" y="2219404"/>
            <a:ext cx="4702627" cy="3581400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/>
              <a:t>Optou-se por criar um script SQL que levasse os dados carregados na tabela </a:t>
            </a:r>
            <a:r>
              <a:rPr lang="pt-BR" dirty="0" err="1" smtClean="0"/>
              <a:t>desnormalizada</a:t>
            </a:r>
            <a:r>
              <a:rPr lang="pt-BR" dirty="0" smtClean="0"/>
              <a:t> para a tabela normalizada.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 smtClean="0"/>
              <a:t>Ao lado está o script que faz a leitura dos dados da tabela </a:t>
            </a:r>
            <a:r>
              <a:rPr lang="pt-BR" dirty="0" err="1" smtClean="0"/>
              <a:t>csv</a:t>
            </a:r>
            <a:r>
              <a:rPr lang="pt-BR" dirty="0" smtClean="0"/>
              <a:t> escolhida para a tabela </a:t>
            </a:r>
            <a:r>
              <a:rPr lang="pt-BR" dirty="0" err="1" smtClean="0"/>
              <a:t>desnormalizada</a:t>
            </a:r>
            <a:r>
              <a:rPr lang="pt-BR" dirty="0" smtClean="0"/>
              <a:t>.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5397" t="20253" r="29669" b="19212"/>
          <a:stretch/>
        </p:blipFill>
        <p:spPr>
          <a:xfrm>
            <a:off x="1293223" y="1795950"/>
            <a:ext cx="5846398" cy="442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335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76103" y="661307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pt-BR" sz="4000" dirty="0" smtClean="0"/>
              <a:t>DESNORMALIZADA PARA NORMALIZADA</a:t>
            </a:r>
            <a:endParaRPr lang="pt-BR" sz="4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8586" t="23303" r="25252" b="64196"/>
          <a:stretch/>
        </p:blipFill>
        <p:spPr>
          <a:xfrm>
            <a:off x="1273927" y="2331720"/>
            <a:ext cx="10253229" cy="1089115"/>
          </a:xfrm>
          <a:prstGeom prst="rect">
            <a:avLst/>
          </a:prstGeom>
        </p:spPr>
      </p:pic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567544" y="3946615"/>
            <a:ext cx="9665996" cy="3581400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/>
              <a:t>Para </a:t>
            </a:r>
            <a:r>
              <a:rPr lang="pt-BR" dirty="0" err="1" smtClean="0"/>
              <a:t>region</a:t>
            </a:r>
            <a:r>
              <a:rPr lang="pt-BR" dirty="0" smtClean="0"/>
              <a:t> e </a:t>
            </a:r>
            <a:r>
              <a:rPr lang="pt-BR" dirty="0" err="1" smtClean="0"/>
              <a:t>battle</a:t>
            </a:r>
            <a:r>
              <a:rPr lang="pt-BR" dirty="0" smtClean="0"/>
              <a:t>, não houve a necessidade de grandes manipulações para inserir os dados nas respectivas tabelas normalizadas, visto que suas colunas não possuíam atributos multivalorados.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81216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8670" t="36696" r="37717" b="19554"/>
          <a:stretch/>
        </p:blipFill>
        <p:spPr>
          <a:xfrm>
            <a:off x="1926768" y="233500"/>
            <a:ext cx="8972139" cy="4116432"/>
          </a:xfrm>
          <a:prstGeom prst="rect">
            <a:avLst/>
          </a:prstGeom>
        </p:spPr>
      </p:pic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579839" y="4467496"/>
            <a:ext cx="9665996" cy="3581400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/>
              <a:t>Já para </a:t>
            </a:r>
            <a:r>
              <a:rPr lang="pt-BR" dirty="0" err="1" smtClean="0"/>
              <a:t>location</a:t>
            </a:r>
            <a:r>
              <a:rPr lang="pt-BR" dirty="0" smtClean="0"/>
              <a:t>, a situação era outra. Com a existência de </a:t>
            </a:r>
            <a:r>
              <a:rPr lang="pt-BR" dirty="0" err="1" smtClean="0"/>
              <a:t>aributos</a:t>
            </a:r>
            <a:r>
              <a:rPr lang="pt-BR" dirty="0" smtClean="0"/>
              <a:t> multivalorados, necessitou-se criar uma tabela auxiliar na qual pudéssemos dividir essa única entrada multivalorada em várias linhas “</a:t>
            </a:r>
            <a:r>
              <a:rPr lang="pt-BR" dirty="0" err="1" smtClean="0"/>
              <a:t>monovaloradas</a:t>
            </a:r>
            <a:r>
              <a:rPr lang="pt-BR" dirty="0" smtClean="0"/>
              <a:t>” com o mesmo </a:t>
            </a:r>
            <a:r>
              <a:rPr lang="pt-BR" dirty="0" err="1" smtClean="0"/>
              <a:t>battle_number</a:t>
            </a:r>
            <a:r>
              <a:rPr lang="pt-BR" dirty="0" smtClean="0"/>
              <a:t>. Depois de fazer isso inserimos os locais dessa tabela auxiliar na nossa tabela </a:t>
            </a:r>
            <a:r>
              <a:rPr lang="pt-BR" dirty="0" err="1" smtClean="0"/>
              <a:t>location</a:t>
            </a:r>
            <a:r>
              <a:rPr lang="pt-BR" dirty="0" smtClean="0"/>
              <a:t> e os ids na nossa tabela </a:t>
            </a:r>
            <a:r>
              <a:rPr lang="pt-BR" dirty="0" err="1" smtClean="0"/>
              <a:t>location_battle</a:t>
            </a:r>
            <a:r>
              <a:rPr lang="pt-BR" dirty="0" smtClean="0"/>
              <a:t> e eliminamos a tabela, visto que não a usaríamos mais.</a:t>
            </a:r>
          </a:p>
          <a:p>
            <a:pPr marL="0" indent="0" algn="ctr">
              <a:buNone/>
            </a:pPr>
            <a:r>
              <a:rPr lang="pt-BR" b="1" dirty="0" smtClean="0"/>
              <a:t>O mesmo caso ocorre nas tabelas king e </a:t>
            </a:r>
            <a:r>
              <a:rPr lang="pt-BR" b="1" dirty="0" err="1" smtClean="0"/>
              <a:t>commander</a:t>
            </a:r>
            <a:r>
              <a:rPr lang="pt-BR" b="1" dirty="0" smtClean="0"/>
              <a:t>, que possuem atributos multivalorados.</a:t>
            </a:r>
          </a:p>
        </p:txBody>
      </p:sp>
    </p:spTree>
    <p:extLst>
      <p:ext uri="{BB962C8B-B14F-4D97-AF65-F5344CB8AC3E}">
        <p14:creationId xmlns:p14="http://schemas.microsoft.com/office/powerpoint/2010/main" val="3504230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8669" t="24553" r="77074" b="16696"/>
          <a:stretch/>
        </p:blipFill>
        <p:spPr>
          <a:xfrm>
            <a:off x="1476102" y="310472"/>
            <a:ext cx="2730137" cy="632545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4885509" y="600892"/>
            <a:ext cx="62832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Carrega os dados de todas as tabelas de casas atacantes e defensoras em apenas uma tabela casas. Tornando, dessa forma, mais claras as tabelas. Em seguida, se carrega o id na tabela normalizada </a:t>
            </a:r>
            <a:r>
              <a:rPr lang="pt-BR" dirty="0" err="1" smtClean="0"/>
              <a:t>attacker</a:t>
            </a:r>
            <a:r>
              <a:rPr lang="pt-BR" dirty="0" smtClean="0"/>
              <a:t> e defender, juntamente com os nomes das casas participantes.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l="8570" t="33304" r="37618" b="27946"/>
          <a:stretch/>
        </p:blipFill>
        <p:spPr>
          <a:xfrm>
            <a:off x="4460966" y="2625635"/>
            <a:ext cx="7517944" cy="304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182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ETAPA 5 - CONSULTAS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371600" y="2468880"/>
            <a:ext cx="9601200" cy="3581400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Foram realizados quatro tipos de consultas, cada uma envolvendo diferentes tipos de operações e construtores.</a:t>
            </a:r>
            <a:r>
              <a:rPr lang="pt-BR" dirty="0"/>
              <a:t> </a:t>
            </a:r>
            <a:r>
              <a:rPr lang="pt-BR" dirty="0" smtClean="0"/>
              <a:t>Abaixo alguns utilizados:</a:t>
            </a:r>
          </a:p>
          <a:p>
            <a:pPr>
              <a:buFontTx/>
              <a:buChar char="-"/>
            </a:pPr>
            <a:r>
              <a:rPr lang="pt-BR" dirty="0" err="1" smtClean="0"/>
              <a:t>Count</a:t>
            </a:r>
            <a:r>
              <a:rPr lang="pt-BR" dirty="0" smtClean="0"/>
              <a:t>, Max;</a:t>
            </a:r>
          </a:p>
          <a:p>
            <a:pPr>
              <a:buFontTx/>
              <a:buChar char="-"/>
            </a:pPr>
            <a:r>
              <a:rPr lang="pt-BR" dirty="0" smtClean="0"/>
              <a:t>Natural </a:t>
            </a:r>
            <a:r>
              <a:rPr lang="pt-BR" dirty="0" err="1" smtClean="0"/>
              <a:t>Join</a:t>
            </a:r>
            <a:r>
              <a:rPr lang="pt-BR" dirty="0" smtClean="0"/>
              <a:t>, </a:t>
            </a:r>
            <a:r>
              <a:rPr lang="pt-BR" dirty="0" err="1" smtClean="0"/>
              <a:t>Left</a:t>
            </a:r>
            <a:r>
              <a:rPr lang="pt-BR" dirty="0" smtClean="0"/>
              <a:t> </a:t>
            </a:r>
            <a:r>
              <a:rPr lang="pt-BR" dirty="0" err="1" smtClean="0"/>
              <a:t>Join</a:t>
            </a:r>
            <a:r>
              <a:rPr lang="pt-BR" dirty="0" smtClean="0"/>
              <a:t>;</a:t>
            </a:r>
          </a:p>
          <a:p>
            <a:pPr>
              <a:buFontTx/>
              <a:buChar char="-"/>
            </a:pPr>
            <a:r>
              <a:rPr lang="pt-BR" dirty="0" err="1" smtClean="0"/>
              <a:t>Subconsulta</a:t>
            </a:r>
            <a:r>
              <a:rPr lang="pt-BR" dirty="0" smtClean="0"/>
              <a:t>;</a:t>
            </a:r>
          </a:p>
          <a:p>
            <a:pPr>
              <a:buFontTx/>
              <a:buChar char="-"/>
            </a:pPr>
            <a:r>
              <a:rPr lang="pt-BR" dirty="0" smtClean="0"/>
              <a:t>Union;</a:t>
            </a:r>
          </a:p>
        </p:txBody>
      </p:sp>
    </p:spTree>
    <p:extLst>
      <p:ext uri="{BB962C8B-B14F-4D97-AF65-F5344CB8AC3E}">
        <p14:creationId xmlns:p14="http://schemas.microsoft.com/office/powerpoint/2010/main" val="2367652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19518" y="473154"/>
            <a:ext cx="9601200" cy="1485900"/>
          </a:xfrm>
        </p:spPr>
        <p:txBody>
          <a:bodyPr/>
          <a:lstStyle/>
          <a:p>
            <a:pPr algn="ctr"/>
            <a:r>
              <a:rPr lang="pt-BR" dirty="0" smtClean="0"/>
              <a:t>1º CONSULTA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371600" y="1667481"/>
            <a:ext cx="9601200" cy="3581400"/>
          </a:xfrm>
        </p:spPr>
        <p:txBody>
          <a:bodyPr/>
          <a:lstStyle/>
          <a:p>
            <a:pPr marL="0" indent="0" algn="ctr">
              <a:buNone/>
            </a:pPr>
            <a:r>
              <a:rPr lang="pt-BR" b="1" dirty="0" smtClean="0"/>
              <a:t>Número de Batalhas que aconteceram em </a:t>
            </a:r>
            <a:r>
              <a:rPr lang="pt-BR" b="1" dirty="0" err="1" smtClean="0"/>
              <a:t>Riverrun</a:t>
            </a:r>
            <a:endParaRPr lang="pt-BR" b="1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3829" t="24018" r="48160" b="66875"/>
          <a:stretch/>
        </p:blipFill>
        <p:spPr>
          <a:xfrm>
            <a:off x="3203570" y="2158905"/>
            <a:ext cx="5937259" cy="1085306"/>
          </a:xfrm>
          <a:prstGeom prst="rect">
            <a:avLst/>
          </a:prstGeom>
        </p:spPr>
      </p:pic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-1691641" y="3736527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pt-BR" b="1" dirty="0" smtClean="0"/>
              <a:t>Resultado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l="20015" t="50981" r="70247" b="44019"/>
          <a:stretch/>
        </p:blipFill>
        <p:spPr>
          <a:xfrm>
            <a:off x="1658982" y="4149645"/>
            <a:ext cx="2899955" cy="837101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3910268" y="3736527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pt-BR" b="1" dirty="0" smtClean="0"/>
              <a:t>Validação (Verificado pelo filtro do Excel)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/>
          <a:srcRect t="28251" r="54685" b="61213"/>
          <a:stretch/>
        </p:blipFill>
        <p:spPr>
          <a:xfrm>
            <a:off x="5910542" y="4216037"/>
            <a:ext cx="5895975" cy="770709"/>
          </a:xfrm>
          <a:prstGeom prst="rect">
            <a:avLst/>
          </a:prstGeom>
        </p:spPr>
      </p:pic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3910268" y="50673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pt-BR" dirty="0" smtClean="0"/>
              <a:t>Ocorreram, realmente, somente três batalhas em </a:t>
            </a:r>
            <a:r>
              <a:rPr lang="pt-BR" dirty="0" err="1" smtClean="0"/>
              <a:t>Riverrun</a:t>
            </a:r>
            <a:r>
              <a:rPr lang="pt-B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5106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2º CONSULTA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371600" y="1586753"/>
            <a:ext cx="9601200" cy="3581400"/>
          </a:xfrm>
        </p:spPr>
        <p:txBody>
          <a:bodyPr/>
          <a:lstStyle/>
          <a:p>
            <a:pPr marL="0" indent="0" algn="ctr">
              <a:buNone/>
            </a:pPr>
            <a:r>
              <a:rPr lang="pt-BR" b="1" dirty="0" smtClean="0"/>
              <a:t>Retorna o nome de todas as batalhas em que </a:t>
            </a:r>
            <a:r>
              <a:rPr lang="pt-BR" b="1" dirty="0" err="1" smtClean="0"/>
              <a:t>Robb</a:t>
            </a:r>
            <a:r>
              <a:rPr lang="pt-BR" b="1" dirty="0" smtClean="0"/>
              <a:t> </a:t>
            </a:r>
            <a:r>
              <a:rPr lang="pt-BR" b="1" dirty="0" err="1" smtClean="0"/>
              <a:t>Stark</a:t>
            </a:r>
            <a:r>
              <a:rPr lang="pt-BR" b="1" dirty="0" smtClean="0"/>
              <a:t> atuou como rei e/ou como comandante.</a:t>
            </a:r>
            <a:endParaRPr lang="pt-BR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24024" t="20774" r="33292" b="35845"/>
          <a:stretch/>
        </p:blipFill>
        <p:spPr>
          <a:xfrm>
            <a:off x="2788534" y="2373406"/>
            <a:ext cx="7162236" cy="409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4809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-1798612" y="65715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pt-BR" b="1" dirty="0" smtClean="0"/>
              <a:t>Resultado</a:t>
            </a:r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3829586" y="1384508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pt-BR" b="1" dirty="0" smtClean="0"/>
              <a:t>Validação (Verificado pelo filtro do Excel)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18341" t="26286" r="68327" b="24081"/>
          <a:stretch/>
        </p:blipFill>
        <p:spPr>
          <a:xfrm>
            <a:off x="1959236" y="1156446"/>
            <a:ext cx="2568388" cy="537569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/>
          <a:srcRect t="27438" r="48794" b="26471"/>
          <a:stretch/>
        </p:blipFill>
        <p:spPr>
          <a:xfrm>
            <a:off x="4780641" y="1995323"/>
            <a:ext cx="7307109" cy="369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51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ETAPA 2 - NORMALIZAÇÃO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495079" y="1667461"/>
            <a:ext cx="11099409" cy="583809"/>
          </a:xfrm>
        </p:spPr>
        <p:txBody>
          <a:bodyPr/>
          <a:lstStyle/>
          <a:p>
            <a:pPr marL="0" indent="0">
              <a:buNone/>
            </a:pPr>
            <a:r>
              <a:rPr lang="pt-BR" sz="2800" i="1" dirty="0" smtClean="0"/>
              <a:t>Modelo desnormalizado ÑN </a:t>
            </a:r>
          </a:p>
          <a:p>
            <a:pPr marL="0" indent="0">
              <a:buNone/>
            </a:pPr>
            <a:endParaRPr lang="pt-BR" i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059" y="2914649"/>
            <a:ext cx="9591267" cy="184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0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3º CONSULTA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613648" y="1452283"/>
            <a:ext cx="9601200" cy="3581400"/>
          </a:xfrm>
        </p:spPr>
        <p:txBody>
          <a:bodyPr/>
          <a:lstStyle/>
          <a:p>
            <a:pPr marL="0" indent="0" algn="ctr">
              <a:buNone/>
            </a:pPr>
            <a:r>
              <a:rPr lang="pt-BR" b="1" dirty="0" smtClean="0"/>
              <a:t>Seleciona o tamanho do maior exército que a casa </a:t>
            </a:r>
            <a:r>
              <a:rPr lang="pt-BR" b="1" dirty="0" err="1" smtClean="0"/>
              <a:t>Lannister</a:t>
            </a:r>
            <a:r>
              <a:rPr lang="pt-BR" b="1" dirty="0" smtClean="0"/>
              <a:t> já tenha </a:t>
            </a:r>
            <a:r>
              <a:rPr lang="pt-BR" b="1" u="sng" dirty="0" smtClean="0"/>
              <a:t>atacado</a:t>
            </a:r>
            <a:r>
              <a:rPr lang="pt-BR" b="1" dirty="0" smtClean="0"/>
              <a:t> em uma batalha.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3818" t="45588" r="29365" b="40809"/>
          <a:stretch/>
        </p:blipFill>
        <p:spPr>
          <a:xfrm>
            <a:off x="1830615" y="2171700"/>
            <a:ext cx="9384233" cy="153296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l="18134" t="76471" r="71221" b="19155"/>
          <a:stretch/>
        </p:blipFill>
        <p:spPr>
          <a:xfrm>
            <a:off x="1613648" y="5230905"/>
            <a:ext cx="2689412" cy="621256"/>
          </a:xfrm>
          <a:prstGeom prst="rect">
            <a:avLst/>
          </a:prstGeom>
        </p:spPr>
      </p:pic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-1825506" y="4529903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pt-BR" b="1" dirty="0" smtClean="0"/>
              <a:t>Resultado</a:t>
            </a: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3829586" y="4272169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pt-BR" b="1" dirty="0" smtClean="0"/>
              <a:t>Validação (Verificado pelo filtro do Excel)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/>
          <a:srcRect l="254" t="27022" r="66881" b="54412"/>
          <a:stretch/>
        </p:blipFill>
        <p:spPr>
          <a:xfrm>
            <a:off x="5914744" y="4759503"/>
            <a:ext cx="5300104" cy="168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3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4º CONSULTA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476103" y="1964327"/>
            <a:ext cx="9601200" cy="3581400"/>
          </a:xfrm>
        </p:spPr>
        <p:txBody>
          <a:bodyPr/>
          <a:lstStyle/>
          <a:p>
            <a:pPr marL="0" indent="0" algn="ctr">
              <a:buNone/>
            </a:pPr>
            <a:r>
              <a:rPr lang="pt-BR" b="1" dirty="0" smtClean="0"/>
              <a:t>Retorna todas batalhas e os nomes dos comandantes que defenderam. </a:t>
            </a:r>
            <a:r>
              <a:rPr lang="pt-BR" b="1" u="sng" dirty="0" smtClean="0"/>
              <a:t>Devem ser retornadas também aquelas batalhas que não tiveram comandante defensor</a:t>
            </a:r>
            <a:r>
              <a:rPr lang="pt-BR" b="1" dirty="0" smtClean="0"/>
              <a:t>.</a:t>
            </a:r>
            <a:endParaRPr lang="pt-BR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23930" t="58303" r="19044" b="30268"/>
          <a:stretch/>
        </p:blipFill>
        <p:spPr>
          <a:xfrm>
            <a:off x="1371600" y="3450227"/>
            <a:ext cx="10376904" cy="116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94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35358" y="517343"/>
            <a:ext cx="9601200" cy="1485900"/>
          </a:xfrm>
        </p:spPr>
        <p:txBody>
          <a:bodyPr/>
          <a:lstStyle/>
          <a:p>
            <a:pPr algn="ctr"/>
            <a:r>
              <a:rPr lang="pt-BR" dirty="0" smtClean="0"/>
              <a:t>PRIMEIRA FORMA NORMAL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15189" y="1478485"/>
            <a:ext cx="10158663" cy="1673847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t-BR" b="1" dirty="0" smtClean="0"/>
              <a:t>Modelo 1FN</a:t>
            </a:r>
          </a:p>
          <a:p>
            <a:pPr marL="530352" lvl="1" indent="0" algn="just">
              <a:buNone/>
            </a:pPr>
            <a:r>
              <a:rPr lang="pt-BR" sz="2300" dirty="0" smtClean="0"/>
              <a:t>- “Diz-se que uma tabela está na primeira forma normal, </a:t>
            </a:r>
            <a:r>
              <a:rPr lang="pt-BR" sz="2300" b="1" dirty="0" smtClean="0"/>
              <a:t>quando ela não contém tabelas aninhadas</a:t>
            </a:r>
            <a:r>
              <a:rPr lang="pt-BR" sz="2300" dirty="0" smtClean="0"/>
              <a:t>.”</a:t>
            </a:r>
          </a:p>
          <a:p>
            <a:pPr marL="530352" lvl="1" indent="0" algn="just">
              <a:buNone/>
            </a:pPr>
            <a:r>
              <a:rPr lang="pt-BR" sz="2300" dirty="0" smtClean="0"/>
              <a:t>- ”Todos os atributos </a:t>
            </a:r>
            <a:r>
              <a:rPr lang="pt-BR" sz="2300" b="1" dirty="0" smtClean="0"/>
              <a:t>devem ser atômicos </a:t>
            </a:r>
            <a:r>
              <a:rPr lang="pt-BR" sz="2300" dirty="0" smtClean="0"/>
              <a:t>ou seja a tabela </a:t>
            </a:r>
            <a:r>
              <a:rPr lang="pt-BR" sz="2300" b="1" dirty="0" smtClean="0"/>
              <a:t>não deve conter grupos repetidos e nem atributos com mais de um valo</a:t>
            </a:r>
            <a:r>
              <a:rPr lang="pt-BR" sz="2300" dirty="0" smtClean="0"/>
              <a:t>r.”</a:t>
            </a:r>
            <a:endParaRPr lang="pt-BR" sz="2300" dirty="0"/>
          </a:p>
          <a:p>
            <a:pPr lvl="1"/>
            <a:endParaRPr lang="pt-BR" dirty="0" smtClean="0"/>
          </a:p>
        </p:txBody>
      </p:sp>
      <p:sp>
        <p:nvSpPr>
          <p:cNvPr id="7" name="CaixaDeTexto 6"/>
          <p:cNvSpPr txBox="1"/>
          <p:nvPr/>
        </p:nvSpPr>
        <p:spPr>
          <a:xfrm>
            <a:off x="1735358" y="3226668"/>
            <a:ext cx="9237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Durante essa etapa, na tabela, foram identificadas colunas com atributos multivalorados, assim desobedecendo a condição para estar na primeira forma normal.</a:t>
            </a:r>
            <a:endParaRPr lang="pt-BR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214" y="4091191"/>
            <a:ext cx="8853586" cy="1859868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3320716" y="5486400"/>
            <a:ext cx="926431" cy="34891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239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92179" y="341141"/>
            <a:ext cx="9601200" cy="663685"/>
          </a:xfrm>
        </p:spPr>
        <p:txBody>
          <a:bodyPr>
            <a:normAutofit/>
          </a:bodyPr>
          <a:lstStyle/>
          <a:p>
            <a:pPr algn="ctr"/>
            <a:r>
              <a:rPr lang="pt-BR" sz="3200" b="1" dirty="0" smtClean="0"/>
              <a:t>COLUNAS COM ATRIBUTOS MULTIVALORADOS</a:t>
            </a:r>
            <a:endParaRPr lang="pt-BR" sz="3200" b="1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" t="4113" r="1664" b="3608"/>
          <a:stretch/>
        </p:blipFill>
        <p:spPr>
          <a:xfrm>
            <a:off x="2719385" y="3814011"/>
            <a:ext cx="3801980" cy="2679032"/>
          </a:xfr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" t="2012" r="1830" b="2904"/>
          <a:stretch/>
        </p:blipFill>
        <p:spPr>
          <a:xfrm>
            <a:off x="1251284" y="1002672"/>
            <a:ext cx="10540162" cy="2630905"/>
          </a:xfrm>
          <a:prstGeom prst="rect">
            <a:avLst/>
          </a:prstGeom>
        </p:spPr>
      </p:pic>
      <p:grpSp>
        <p:nvGrpSpPr>
          <p:cNvPr id="8" name="Agrupar 7"/>
          <p:cNvGrpSpPr/>
          <p:nvPr/>
        </p:nvGrpSpPr>
        <p:grpSpPr>
          <a:xfrm>
            <a:off x="6987369" y="3743610"/>
            <a:ext cx="3179448" cy="2749433"/>
            <a:chOff x="6769770" y="3814011"/>
            <a:chExt cx="3449052" cy="2982574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 rotWithShape="1">
            <a:blip r:embed="rId4"/>
            <a:srcRect l="24231" t="21107" r="61095" b="67330"/>
            <a:stretch/>
          </p:blipFill>
          <p:spPr>
            <a:xfrm>
              <a:off x="6769770" y="3814011"/>
              <a:ext cx="3449052" cy="1528010"/>
            </a:xfrm>
            <a:prstGeom prst="rect">
              <a:avLst/>
            </a:prstGeom>
          </p:spPr>
        </p:pic>
        <p:pic>
          <p:nvPicPr>
            <p:cNvPr id="5" name="Imagem 4"/>
            <p:cNvPicPr>
              <a:picLocks noChangeAspect="1"/>
            </p:cNvPicPr>
            <p:nvPr/>
          </p:nvPicPr>
          <p:blipFill rotWithShape="1">
            <a:blip r:embed="rId5"/>
            <a:srcRect l="24355" t="49659" r="60727" b="38731"/>
            <a:stretch/>
          </p:blipFill>
          <p:spPr>
            <a:xfrm>
              <a:off x="6769770" y="5287430"/>
              <a:ext cx="3449052" cy="15091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630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PRIMEIRA FORMA NORMAL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125326" y="1027820"/>
            <a:ext cx="9601200" cy="40093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i="1" dirty="0" smtClean="0"/>
              <a:t>Solução adotada</a:t>
            </a:r>
          </a:p>
          <a:p>
            <a:pPr marL="0" indent="0">
              <a:buNone/>
            </a:pPr>
            <a:endParaRPr lang="pt-BR" i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29251" t="25545" r="28582" b="8581"/>
          <a:stretch/>
        </p:blipFill>
        <p:spPr>
          <a:xfrm>
            <a:off x="3555999" y="1428750"/>
            <a:ext cx="5849257" cy="513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43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0991" y="553391"/>
            <a:ext cx="9601200" cy="1485900"/>
          </a:xfrm>
        </p:spPr>
        <p:txBody>
          <a:bodyPr/>
          <a:lstStyle/>
          <a:p>
            <a:r>
              <a:rPr lang="pt-BR" dirty="0" smtClean="0"/>
              <a:t>SEGUNDA FORMA NORMAL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310239" y="1296341"/>
            <a:ext cx="9601200" cy="2044700"/>
          </a:xfrm>
        </p:spPr>
        <p:txBody>
          <a:bodyPr/>
          <a:lstStyle/>
          <a:p>
            <a:pPr marL="0" indent="0" algn="ctr">
              <a:buNone/>
            </a:pPr>
            <a:r>
              <a:rPr lang="pt-BR" b="1" dirty="0" smtClean="0"/>
              <a:t>Modelo 2FN</a:t>
            </a:r>
          </a:p>
          <a:p>
            <a:pPr lvl="1" algn="just"/>
            <a:r>
              <a:rPr lang="pt-BR" dirty="0" smtClean="0"/>
              <a:t>“Uma tabela encontra-se na segunda forma normal, quando, </a:t>
            </a:r>
            <a:r>
              <a:rPr lang="pt-BR" b="1" dirty="0" smtClean="0"/>
              <a:t>além de estar na 1FN</a:t>
            </a:r>
            <a:r>
              <a:rPr lang="pt-BR" dirty="0" smtClean="0"/>
              <a:t>, </a:t>
            </a:r>
            <a:r>
              <a:rPr lang="pt-BR" b="1" dirty="0" smtClean="0"/>
              <a:t>não contém dependências parciais</a:t>
            </a:r>
            <a:r>
              <a:rPr lang="pt-BR" dirty="0" smtClean="0"/>
              <a:t>.”</a:t>
            </a:r>
          </a:p>
          <a:p>
            <a:pPr lvl="1" algn="just"/>
            <a:r>
              <a:rPr lang="pt-BR" dirty="0" smtClean="0"/>
              <a:t>“Dependências parciais ocorrem </a:t>
            </a:r>
            <a:r>
              <a:rPr lang="pt-BR" b="1" dirty="0" smtClean="0"/>
              <a:t>quando uma coluna depende apenas de parte de uma chave primária composta</a:t>
            </a:r>
            <a:r>
              <a:rPr lang="pt-BR" dirty="0" smtClean="0"/>
              <a:t>.”</a:t>
            </a:r>
          </a:p>
        </p:txBody>
      </p:sp>
      <p:sp>
        <p:nvSpPr>
          <p:cNvPr id="5" name="Smiley 4"/>
          <p:cNvSpPr/>
          <p:nvPr/>
        </p:nvSpPr>
        <p:spPr>
          <a:xfrm>
            <a:off x="9371413" y="3169591"/>
            <a:ext cx="914400" cy="914400"/>
          </a:xfrm>
          <a:prstGeom prst="smileyFac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Smiley 6"/>
          <p:cNvSpPr/>
          <p:nvPr/>
        </p:nvSpPr>
        <p:spPr>
          <a:xfrm>
            <a:off x="9371413" y="5020654"/>
            <a:ext cx="914400" cy="914400"/>
          </a:xfrm>
          <a:prstGeom prst="smileyFace">
            <a:avLst>
              <a:gd name="adj" fmla="val -4653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8805" t="45784" r="28693" b="40327"/>
          <a:stretch/>
        </p:blipFill>
        <p:spPr>
          <a:xfrm>
            <a:off x="3375646" y="3104853"/>
            <a:ext cx="5591890" cy="102738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/>
          <a:srcRect l="29139" t="37053" r="37172" b="25373"/>
          <a:stretch/>
        </p:blipFill>
        <p:spPr>
          <a:xfrm>
            <a:off x="4181948" y="4268304"/>
            <a:ext cx="3857781" cy="24191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411097" y="3433877"/>
            <a:ext cx="1624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Está na 2FN!</a:t>
            </a:r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411096" y="5197795"/>
            <a:ext cx="1624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Não estão na 2FN!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411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92321" y="594359"/>
            <a:ext cx="9601200" cy="1485900"/>
          </a:xfrm>
        </p:spPr>
        <p:txBody>
          <a:bodyPr/>
          <a:lstStyle/>
          <a:p>
            <a:pPr algn="ctr"/>
            <a:r>
              <a:rPr lang="pt-BR" dirty="0" smtClean="0"/>
              <a:t>SEGUNDA FORMA NORMAL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33671" t="41558" r="33287" b="46502"/>
          <a:stretch/>
        </p:blipFill>
        <p:spPr>
          <a:xfrm>
            <a:off x="1692321" y="2267234"/>
            <a:ext cx="4299045" cy="87345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/>
          <a:srcRect l="33637" t="49458" r="32798" b="38900"/>
          <a:stretch/>
        </p:blipFill>
        <p:spPr>
          <a:xfrm>
            <a:off x="7055890" y="2274146"/>
            <a:ext cx="4367285" cy="85166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/>
          <a:srcRect l="33357" t="54431" r="33287" b="29151"/>
          <a:stretch/>
        </p:blipFill>
        <p:spPr>
          <a:xfrm>
            <a:off x="1692321" y="3528467"/>
            <a:ext cx="4339988" cy="120100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5"/>
          <a:srcRect l="33777" t="40625" r="33077" b="45009"/>
          <a:stretch/>
        </p:blipFill>
        <p:spPr>
          <a:xfrm>
            <a:off x="7055890" y="3744647"/>
            <a:ext cx="4312694" cy="105087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6"/>
          <a:srcRect l="36294" t="55737" r="35594" b="34188"/>
          <a:stretch/>
        </p:blipFill>
        <p:spPr>
          <a:xfrm>
            <a:off x="4558352" y="5414359"/>
            <a:ext cx="3657600" cy="736980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3739487" y="1382592"/>
            <a:ext cx="547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i="1" dirty="0" smtClean="0"/>
              <a:t>As tabelas abaixo geradas após a 1FN possuem dependência parcial.</a:t>
            </a:r>
            <a:endParaRPr lang="pt-BR" i="1" dirty="0"/>
          </a:p>
        </p:txBody>
      </p:sp>
      <p:sp>
        <p:nvSpPr>
          <p:cNvPr id="8" name="Retângulo 7"/>
          <p:cNvSpPr/>
          <p:nvPr/>
        </p:nvSpPr>
        <p:spPr>
          <a:xfrm>
            <a:off x="3790831" y="2622234"/>
            <a:ext cx="900232" cy="34510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3841843" y="4300878"/>
            <a:ext cx="1504857" cy="2638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/>
          <p:cNvSpPr/>
          <p:nvPr/>
        </p:nvSpPr>
        <p:spPr>
          <a:xfrm>
            <a:off x="9150350" y="2632499"/>
            <a:ext cx="920749" cy="33484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/>
          <p:cNvSpPr/>
          <p:nvPr/>
        </p:nvSpPr>
        <p:spPr>
          <a:xfrm>
            <a:off x="9150350" y="4345328"/>
            <a:ext cx="1504857" cy="2638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727496" y="2632499"/>
            <a:ext cx="1733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/>
              <a:t>attacker_king</a:t>
            </a:r>
            <a:endParaRPr lang="pt-BR" sz="12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9085402" y="2651487"/>
            <a:ext cx="1733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 err="1" smtClean="0"/>
              <a:t>defender_king</a:t>
            </a:r>
            <a:endParaRPr lang="pt-BR" sz="11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9085402" y="4323986"/>
            <a:ext cx="1733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 smtClean="0"/>
              <a:t>defender_commander</a:t>
            </a:r>
            <a:endParaRPr lang="pt-BR" sz="12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3814011" y="4270086"/>
            <a:ext cx="1733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 smtClean="0"/>
              <a:t>attacker_commander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06943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54571" y="792260"/>
            <a:ext cx="9601200" cy="1485900"/>
          </a:xfrm>
        </p:spPr>
        <p:txBody>
          <a:bodyPr/>
          <a:lstStyle/>
          <a:p>
            <a:pPr algn="ctr"/>
            <a:r>
              <a:rPr lang="pt-BR" dirty="0" smtClean="0"/>
              <a:t>AJUSTES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8742" t="49020" r="36328" b="28032"/>
          <a:stretch/>
        </p:blipFill>
        <p:spPr>
          <a:xfrm>
            <a:off x="986050" y="1967898"/>
            <a:ext cx="5569121" cy="205706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l="29057" t="28312" r="32658" b="41464"/>
          <a:stretch/>
        </p:blipFill>
        <p:spPr>
          <a:xfrm>
            <a:off x="6786350" y="1903831"/>
            <a:ext cx="4923428" cy="218519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/>
          <a:srcRect l="28742" t="63200" r="32972" b="20009"/>
          <a:stretch/>
        </p:blipFill>
        <p:spPr>
          <a:xfrm>
            <a:off x="3074010" y="4457645"/>
            <a:ext cx="6680875" cy="164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27615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TM10001105[[fn=Corte]]</Template>
  <TotalTime>918</TotalTime>
  <Words>910</Words>
  <Application>Microsoft Office PowerPoint</Application>
  <PresentationFormat>Widescreen</PresentationFormat>
  <Paragraphs>96</Paragraphs>
  <Slides>31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7" baseType="lpstr">
      <vt:lpstr>Arial</vt:lpstr>
      <vt:lpstr>Bahnschrift Light</vt:lpstr>
      <vt:lpstr>Calibri</vt:lpstr>
      <vt:lpstr>Franklin Gothic Book</vt:lpstr>
      <vt:lpstr>Times New Roman</vt:lpstr>
      <vt:lpstr>Crop</vt:lpstr>
      <vt:lpstr>Trabalho prático de fundamentos de banco de dados 2018/1</vt:lpstr>
      <vt:lpstr>ETAPA 1- DADOS UTILIZADOS</vt:lpstr>
      <vt:lpstr>ETAPA 2 - NORMALIZAÇÃO</vt:lpstr>
      <vt:lpstr>PRIMEIRA FORMA NORMAL</vt:lpstr>
      <vt:lpstr>COLUNAS COM ATRIBUTOS MULTIVALORADOS</vt:lpstr>
      <vt:lpstr>PRIMEIRA FORMA NORMAL</vt:lpstr>
      <vt:lpstr>SEGUNDA FORMA NORMAL</vt:lpstr>
      <vt:lpstr>SEGUNDA FORMA NORMAL</vt:lpstr>
      <vt:lpstr>AJUSTES</vt:lpstr>
      <vt:lpstr>SEGUNDA FORMA NORMAL</vt:lpstr>
      <vt:lpstr>SEGUNDA FORMA NORMAL</vt:lpstr>
      <vt:lpstr>TERCEIRA FORMA NORMAL</vt:lpstr>
      <vt:lpstr>TERCEIRA FORMA NORMAL</vt:lpstr>
      <vt:lpstr>AJUSTES</vt:lpstr>
      <vt:lpstr>AJUSTES</vt:lpstr>
      <vt:lpstr>AJUSTES</vt:lpstr>
      <vt:lpstr>TERCEIRA FORMA NORMAL</vt:lpstr>
      <vt:lpstr>TERCEIRA FORMA NORMAL</vt:lpstr>
      <vt:lpstr>TERCEIRA FORMA NORMAL</vt:lpstr>
      <vt:lpstr>ETAPA 3 – DIAGRAMA ER</vt:lpstr>
      <vt:lpstr>Apresentação do PowerPoint</vt:lpstr>
      <vt:lpstr>ETAPA 4 – CARGA DE DADOS</vt:lpstr>
      <vt:lpstr>DESNORMALIZADA PARA NORMALIZADA</vt:lpstr>
      <vt:lpstr>Apresentação do PowerPoint</vt:lpstr>
      <vt:lpstr>Apresentação do PowerPoint</vt:lpstr>
      <vt:lpstr>ETAPA 5 - CONSULTAS </vt:lpstr>
      <vt:lpstr>1º CONSULTA</vt:lpstr>
      <vt:lpstr>2º CONSULTA</vt:lpstr>
      <vt:lpstr>Apresentação do PowerPoint</vt:lpstr>
      <vt:lpstr>3º CONSULTA</vt:lpstr>
      <vt:lpstr>4º CONSULTA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Trabalho prático fundamentos de banco de dados 2018/1</dc:title>
  <dc:creator>gabriel gomes</dc:creator>
  <cp:lastModifiedBy>Otavio</cp:lastModifiedBy>
  <cp:revision>62</cp:revision>
  <dcterms:created xsi:type="dcterms:W3CDTF">2018-06-17T20:12:26Z</dcterms:created>
  <dcterms:modified xsi:type="dcterms:W3CDTF">2018-06-23T19:18:37Z</dcterms:modified>
</cp:coreProperties>
</file>